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89" d="100"/>
          <a:sy n="89" d="100"/>
        </p:scale>
        <p:origin x="432" y="53"/>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485ACDD1-8BA5-4FB5-8790-F1B5BAC86222}" type="presOf" srcId="{A6BA014C-D5CD-45B0-A6E8-DE38B4DCEFFA}" destId="{7B103496-DA0E-4685-89BE-480B410F7FCF}"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12/13/2021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12/13/2021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smtClean="0"/>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70107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9379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584847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1250260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49833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smtClean="0"/>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675328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smtClean="0"/>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96724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9622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396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202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0276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7531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098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49026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91811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smtClean="0"/>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2013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54320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E36636D-D922-432D-A958-524484B5923D}" type="datetimeFigureOut">
              <a:rPr lang="en-US" smtClean="0"/>
              <a:pPr/>
              <a:t>12/13/2021</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285614911"/>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Prepared by </a:t>
            </a:r>
            <a:r>
              <a:rPr lang="en-US" dirty="0" err="1" smtClean="0"/>
              <a:t>Gauarav</a:t>
            </a:r>
            <a:r>
              <a:rPr lang="en-US" dirty="0" smtClean="0"/>
              <a:t> </a:t>
            </a:r>
            <a:r>
              <a:rPr lang="en-US" dirty="0" err="1" smtClean="0"/>
              <a:t>borole</a:t>
            </a:r>
            <a:endParaRPr lang="en-US" dirty="0"/>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xmlns="" id="{DF132E6B-034B-4861-85A5-FE16B1EBFAD0}"/>
              </a:ext>
            </a:extLst>
          </p:cNvPr>
          <p:cNvGraphicFramePr>
            <a:graphicFrameLocks noGrp="1"/>
          </p:cNvGraphicFramePr>
          <p:nvPr>
            <p:ph idx="1"/>
            <p:extLst>
              <p:ext uri="{D42A27DB-BD31-4B8C-83A1-F6EECF244321}">
                <p14:modId xmlns:p14="http://schemas.microsoft.com/office/powerpoint/2010/main" val="2014199142"/>
              </p:ext>
            </p:extLst>
          </p:nvPr>
        </p:nvGraphicFramePr>
        <p:xfrm>
          <a:off x="1219519" y="1836325"/>
          <a:ext cx="9750424" cy="39370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xmlns="" val="2127632986"/>
                    </a:ext>
                  </a:extLst>
                </a:gridCol>
                <a:gridCol w="7159624">
                  <a:extLst>
                    <a:ext uri="{9D8B030D-6E8A-4147-A177-3AD203B41FA5}">
                      <a16:colId xmlns:a16="http://schemas.microsoft.com/office/drawing/2014/main" xmlns=""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xmlns=""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xmlns=""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xmlns=""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xmlns="" val="3694411694"/>
                  </a:ext>
                </a:extLst>
              </a:tr>
            </a:tbl>
          </a:graphicData>
        </a:graphic>
      </p:graphicFrame>
      <p:pic>
        <p:nvPicPr>
          <p:cNvPr id="4" name="Picture 3">
            <a:extLst>
              <a:ext uri="{FF2B5EF4-FFF2-40B4-BE49-F238E27FC236}">
                <a16:creationId xmlns:a16="http://schemas.microsoft.com/office/drawing/2014/main" xmlns="" id="{AEA46CDB-B80C-4F3A-B988-C97C24D79DDB}"/>
              </a:ext>
            </a:extLst>
          </p:cNvPr>
          <p:cNvPicPr>
            <a:picLocks noChangeAspect="1"/>
          </p:cNvPicPr>
          <p:nvPr/>
        </p:nvPicPr>
        <p:blipFill>
          <a:blip r:embed="rId2"/>
          <a:stretch>
            <a:fillRect/>
          </a:stretch>
        </p:blipFill>
        <p:spPr>
          <a:xfrm>
            <a:off x="5405570" y="4495801"/>
            <a:ext cx="1213114" cy="457200"/>
          </a:xfrm>
          <a:prstGeom prst="rect">
            <a:avLst/>
          </a:prstGeom>
        </p:spPr>
      </p:pic>
      <p:pic>
        <p:nvPicPr>
          <p:cNvPr id="7" name="Picture 6">
            <a:extLst>
              <a:ext uri="{FF2B5EF4-FFF2-40B4-BE49-F238E27FC236}">
                <a16:creationId xmlns:a16="http://schemas.microsoft.com/office/drawing/2014/main" xmlns="" id="{2D3A0B24-A7DD-4564-AF29-5922CAB7C4BB}"/>
              </a:ext>
            </a:extLst>
          </p:cNvPr>
          <p:cNvPicPr>
            <a:picLocks noChangeAspect="1"/>
          </p:cNvPicPr>
          <p:nvPr/>
        </p:nvPicPr>
        <p:blipFill>
          <a:blip r:embed="rId3"/>
          <a:stretch>
            <a:fillRect/>
          </a:stretch>
        </p:blipFill>
        <p:spPr>
          <a:xfrm>
            <a:off x="5405570" y="5150033"/>
            <a:ext cx="1213114" cy="451434"/>
          </a:xfrm>
          <a:prstGeom prst="rect">
            <a:avLst/>
          </a:prstGeom>
        </p:spPr>
      </p:pic>
      <p:pic>
        <p:nvPicPr>
          <p:cNvPr id="12" name="Picture 11">
            <a:extLst>
              <a:ext uri="{FF2B5EF4-FFF2-40B4-BE49-F238E27FC236}">
                <a16:creationId xmlns:a16="http://schemas.microsoft.com/office/drawing/2014/main" xmlns="" id="{797AB01E-8495-49FB-9923-E65F89C84377}"/>
              </a:ext>
            </a:extLst>
          </p:cNvPr>
          <p:cNvPicPr>
            <a:picLocks noChangeAspect="1"/>
          </p:cNvPicPr>
          <p:nvPr/>
        </p:nvPicPr>
        <p:blipFill>
          <a:blip r:embed="rId4"/>
          <a:stretch>
            <a:fillRect/>
          </a:stretch>
        </p:blipFill>
        <p:spPr>
          <a:xfrm>
            <a:off x="6973698" y="4495801"/>
            <a:ext cx="1828800" cy="450955"/>
          </a:xfrm>
          <a:prstGeom prst="rect">
            <a:avLst/>
          </a:prstGeom>
        </p:spPr>
      </p:pic>
      <p:pic>
        <p:nvPicPr>
          <p:cNvPr id="14" name="Picture 13">
            <a:extLst>
              <a:ext uri="{FF2B5EF4-FFF2-40B4-BE49-F238E27FC236}">
                <a16:creationId xmlns:a16="http://schemas.microsoft.com/office/drawing/2014/main" xmlns="" id="{4D95E0F9-1C42-407C-9499-C855518E08E2}"/>
              </a:ext>
            </a:extLst>
          </p:cNvPr>
          <p:cNvPicPr>
            <a:picLocks noChangeAspect="1"/>
          </p:cNvPicPr>
          <p:nvPr/>
        </p:nvPicPr>
        <p:blipFill>
          <a:blip r:embed="rId5"/>
          <a:stretch>
            <a:fillRect/>
          </a:stretch>
        </p:blipFill>
        <p:spPr>
          <a:xfrm>
            <a:off x="6973698" y="5150512"/>
            <a:ext cx="1828800" cy="450955"/>
          </a:xfrm>
          <a:prstGeom prst="rect">
            <a:avLst/>
          </a:prstGeom>
        </p:spPr>
      </p:pic>
      <p:pic>
        <p:nvPicPr>
          <p:cNvPr id="16" name="Picture 15">
            <a:extLst>
              <a:ext uri="{FF2B5EF4-FFF2-40B4-BE49-F238E27FC236}">
                <a16:creationId xmlns:a16="http://schemas.microsoft.com/office/drawing/2014/main" xmlns="" id="{49E77B53-454D-4916-A279-77393E97F8AE}"/>
              </a:ext>
            </a:extLst>
          </p:cNvPr>
          <p:cNvPicPr>
            <a:picLocks noChangeAspect="1"/>
          </p:cNvPicPr>
          <p:nvPr/>
        </p:nvPicPr>
        <p:blipFill>
          <a:blip r:embed="rId6"/>
          <a:stretch>
            <a:fillRect/>
          </a:stretch>
        </p:blipFill>
        <p:spPr>
          <a:xfrm>
            <a:off x="9230337" y="3657600"/>
            <a:ext cx="1603277" cy="522294"/>
          </a:xfrm>
          <a:prstGeom prst="rect">
            <a:avLst/>
          </a:prstGeom>
        </p:spPr>
      </p:pic>
      <p:pic>
        <p:nvPicPr>
          <p:cNvPr id="18" name="Picture 17">
            <a:extLst>
              <a:ext uri="{FF2B5EF4-FFF2-40B4-BE49-F238E27FC236}">
                <a16:creationId xmlns:a16="http://schemas.microsoft.com/office/drawing/2014/main" xmlns="" id="{DEA3B50F-56F7-4DCA-A624-CFE9DF2B1874}"/>
              </a:ext>
            </a:extLst>
          </p:cNvPr>
          <p:cNvPicPr>
            <a:picLocks noChangeAspect="1"/>
          </p:cNvPicPr>
          <p:nvPr/>
        </p:nvPicPr>
        <p:blipFill>
          <a:blip r:embed="rId7"/>
          <a:stretch>
            <a:fillRect/>
          </a:stretch>
        </p:blipFill>
        <p:spPr>
          <a:xfrm>
            <a:off x="9050228" y="4637098"/>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xmlns=""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xmlns=""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xmlns="" id="{5D3A05AA-E285-4693-98DD-5709286DB2B6}"/>
              </a:ext>
            </a:extLst>
          </p:cNvPr>
          <p:cNvSpPr>
            <a:spLocks noGrp="1"/>
          </p:cNvSpPr>
          <p:nvPr>
            <p:ph sz="half" idx="1"/>
          </p:nvPr>
        </p:nvSpPr>
        <p:spPr>
          <a:xfrm>
            <a:off x="1218883" y="1830033"/>
            <a:ext cx="4773956" cy="4267200"/>
          </a:xfrm>
        </p:spPr>
        <p:txBody>
          <a:bodyPr>
            <a:normAutofit lnSpcReduction="10000"/>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xmlns="" id="{4FAE7B2A-CD79-436A-A031-7B66B2106D17}"/>
              </a:ext>
            </a:extLst>
          </p:cNvPr>
          <p:cNvSpPr>
            <a:spLocks noGrp="1"/>
          </p:cNvSpPr>
          <p:nvPr>
            <p:ph sz="half" idx="2"/>
          </p:nvPr>
        </p:nvSpPr>
        <p:spPr/>
        <p:txBody>
          <a:bodyPr>
            <a:normAutofit lnSpcReduction="10000"/>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xmlns=""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xmlns=""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xmlns=""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xmlns=""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xmlns=""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xmlns="" id="{3DF2031A-238B-49A9-8ABB-8CBA0FD18DB7}"/>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3485A4-80CE-4FE0-9EFC-8750D1114D8A}"/>
              </a:ext>
            </a:extLst>
          </p:cNvPr>
          <p:cNvSpPr>
            <a:spLocks noGrp="1"/>
          </p:cNvSpPr>
          <p:nvPr>
            <p:ph type="title"/>
          </p:nvPr>
        </p:nvSpPr>
        <p:spPr>
          <a:xfrm>
            <a:off x="379412" y="533400"/>
            <a:ext cx="4424355" cy="584208"/>
          </a:xfrm>
        </p:spPr>
        <p:txBody>
          <a:bodyPr>
            <a:normAutofit fontScale="90000"/>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xmlns=""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9015" r="9015"/>
          <a:stretch>
            <a:fillRect/>
          </a:stretch>
        </p:blipFill>
        <p:spPr>
          <a:xfrm>
            <a:off x="760412" y="914400"/>
            <a:ext cx="5398934" cy="6235815"/>
          </a:xfrm>
        </p:spPr>
      </p:pic>
      <p:sp>
        <p:nvSpPr>
          <p:cNvPr id="4" name="Text Placeholder 3">
            <a:extLst>
              <a:ext uri="{FF2B5EF4-FFF2-40B4-BE49-F238E27FC236}">
                <a16:creationId xmlns:a16="http://schemas.microsoft.com/office/drawing/2014/main" xmlns="" id="{9BF20371-834E-48B0-90F8-2E1A8FE0E00C}"/>
              </a:ext>
            </a:extLst>
          </p:cNvPr>
          <p:cNvSpPr>
            <a:spLocks noGrp="1"/>
          </p:cNvSpPr>
          <p:nvPr>
            <p:ph type="body" sz="half" idx="2"/>
          </p:nvPr>
        </p:nvSpPr>
        <p:spPr>
          <a:xfrm>
            <a:off x="7389812" y="2057400"/>
            <a:ext cx="2844060" cy="4165600"/>
          </a:xfrm>
        </p:spPr>
        <p:txBody>
          <a:bodyPr>
            <a:noAutofit/>
          </a:bodyPr>
          <a:lstStyle/>
          <a:p>
            <a:r>
              <a:rPr lang="en-US" sz="1800" dirty="0"/>
              <a:t>With the help of count plots I was able to get the total number of rows covered by each unique categorical value present in all the columns of our dataset.</a:t>
            </a:r>
          </a:p>
          <a:p>
            <a:endParaRPr lang="en-US" sz="1800" dirty="0"/>
          </a:p>
          <a:p>
            <a:r>
              <a:rPr lang="en-US" sz="1800" dirty="0"/>
              <a:t>I ensured that along with the total row number the percentage of data coverage is made visible too.</a:t>
            </a:r>
            <a:endParaRPr lang="en-IN" sz="1800"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ECB0E5-5A24-42AC-80F1-8C561ED0B3F9}"/>
              </a:ext>
            </a:extLst>
          </p:cNvPr>
          <p:cNvSpPr>
            <a:spLocks noGrp="1"/>
          </p:cNvSpPr>
          <p:nvPr>
            <p:ph type="title"/>
          </p:nvPr>
        </p:nvSpPr>
        <p:spPr>
          <a:xfrm>
            <a:off x="227012" y="381000"/>
            <a:ext cx="4265574" cy="60960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188" r="8188"/>
          <a:stretch>
            <a:fillRect/>
          </a:stretch>
        </p:blipFill>
        <p:spPr>
          <a:xfrm>
            <a:off x="1065212" y="609600"/>
            <a:ext cx="4419997" cy="6315925"/>
          </a:xfrm>
        </p:spPr>
      </p:pic>
      <p:sp>
        <p:nvSpPr>
          <p:cNvPr id="4" name="Text Placeholder 3">
            <a:extLst>
              <a:ext uri="{FF2B5EF4-FFF2-40B4-BE49-F238E27FC236}">
                <a16:creationId xmlns:a16="http://schemas.microsoft.com/office/drawing/2014/main" xmlns="" id="{46961274-F841-4528-96A4-410DD501F9E7}"/>
              </a:ext>
            </a:extLst>
          </p:cNvPr>
          <p:cNvSpPr>
            <a:spLocks noGrp="1"/>
          </p:cNvSpPr>
          <p:nvPr>
            <p:ph type="body" sz="half" idx="2"/>
          </p:nvPr>
        </p:nvSpPr>
        <p:spPr>
          <a:xfrm>
            <a:off x="6780212" y="13716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“Gender” column showing the legend accordingly.</a:t>
            </a:r>
            <a:endParaRPr lang="en-IN" sz="1800"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4502E-09A4-4EE7-A300-623CF490C0F9}"/>
              </a:ext>
            </a:extLst>
          </p:cNvPr>
          <p:cNvSpPr>
            <a:spLocks noGrp="1"/>
          </p:cNvSpPr>
          <p:nvPr>
            <p:ph type="title"/>
          </p:nvPr>
        </p:nvSpPr>
        <p:spPr>
          <a:xfrm>
            <a:off x="455612" y="533400"/>
            <a:ext cx="4341774" cy="53340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188" r="8188"/>
          <a:stretch>
            <a:fillRect/>
          </a:stretch>
        </p:blipFill>
        <p:spPr>
          <a:xfrm>
            <a:off x="1065212" y="729754"/>
            <a:ext cx="4419600" cy="6315358"/>
          </a:xfrm>
        </p:spPr>
      </p:pic>
      <p:sp>
        <p:nvSpPr>
          <p:cNvPr id="4" name="Text Placeholder 3">
            <a:extLst>
              <a:ext uri="{FF2B5EF4-FFF2-40B4-BE49-F238E27FC236}">
                <a16:creationId xmlns:a16="http://schemas.microsoft.com/office/drawing/2014/main" xmlns="" id="{DF649DA7-8D75-4ADF-B484-5F364206BB87}"/>
              </a:ext>
            </a:extLst>
          </p:cNvPr>
          <p:cNvSpPr>
            <a:spLocks noGrp="1"/>
          </p:cNvSpPr>
          <p:nvPr>
            <p:ph type="body" sz="half" idx="2"/>
          </p:nvPr>
        </p:nvSpPr>
        <p:spPr>
          <a:xfrm>
            <a:off x="70088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“Age” column showing the legend accordingly.</a:t>
            </a:r>
            <a:endParaRPr lang="en-IN" sz="1800" dirty="0"/>
          </a:p>
          <a:p>
            <a:endParaRPr lang="en-IN" sz="1800"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2A688-30D3-4DDB-B80E-F00CA2D66B3D}"/>
              </a:ext>
            </a:extLst>
          </p:cNvPr>
          <p:cNvSpPr>
            <a:spLocks noGrp="1"/>
          </p:cNvSpPr>
          <p:nvPr>
            <p:ph type="title"/>
          </p:nvPr>
        </p:nvSpPr>
        <p:spPr>
          <a:xfrm>
            <a:off x="836612" y="685800"/>
            <a:ext cx="4100980" cy="56801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188" r="8188"/>
          <a:stretch>
            <a:fillRect/>
          </a:stretch>
        </p:blipFill>
        <p:spPr>
          <a:xfrm>
            <a:off x="1370012" y="875707"/>
            <a:ext cx="4191000" cy="5988702"/>
          </a:xfrm>
        </p:spPr>
      </p:pic>
      <p:sp>
        <p:nvSpPr>
          <p:cNvPr id="4" name="Text Placeholder 3">
            <a:extLst>
              <a:ext uri="{FF2B5EF4-FFF2-40B4-BE49-F238E27FC236}">
                <a16:creationId xmlns:a16="http://schemas.microsoft.com/office/drawing/2014/main" xmlns="" id="{02CBFDFA-5E37-4A81-8A32-3DC66538AB2C}"/>
              </a:ext>
            </a:extLst>
          </p:cNvPr>
          <p:cNvSpPr>
            <a:spLocks noGrp="1"/>
          </p:cNvSpPr>
          <p:nvPr>
            <p:ph type="body" sz="half" idx="2"/>
          </p:nvPr>
        </p:nvSpPr>
        <p:spPr>
          <a:xfrm>
            <a:off x="69326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“City” column showing the legend accordingly.</a:t>
            </a:r>
            <a:endParaRPr lang="en-IN" sz="1800" dirty="0"/>
          </a:p>
          <a:p>
            <a:endParaRPr lang="en-IN" sz="1800"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xmlns="" id="{53858387-D213-40C3-A9E6-0326D1E9E957}"/>
              </a:ext>
            </a:extLst>
          </p:cNvPr>
          <p:cNvSpPr>
            <a:spLocks noGrp="1"/>
          </p:cNvSpPr>
          <p:nvPr>
            <p:ph type="body" sz="half" idx="2"/>
          </p:nvPr>
        </p:nvSpPr>
        <p:spPr>
          <a:xfrm>
            <a:off x="8304212" y="1851339"/>
            <a:ext cx="2844060" cy="4165600"/>
          </a:xfrm>
        </p:spPr>
        <p:txBody>
          <a:bodyPr>
            <a:noAutofit/>
          </a:bodyPr>
          <a:lstStyle/>
          <a:p>
            <a:r>
              <a:rPr lang="en-US" sz="1800" dirty="0"/>
              <a:t>I used the histogram after encoding all the columns of our dataset.</a:t>
            </a:r>
          </a:p>
          <a:p>
            <a:r>
              <a:rPr lang="en-US" sz="1800" dirty="0"/>
              <a:t>Since histogram only understand numeric values it would not have generated a diagrammatic representation of object datatype columns.</a:t>
            </a:r>
          </a:p>
          <a:p>
            <a:r>
              <a:rPr lang="en-US" sz="1800" dirty="0"/>
              <a:t>Once the encoding was complete the histograms showed the information.</a:t>
            </a:r>
            <a:endParaRPr lang="en-IN" sz="1800" dirty="0"/>
          </a:p>
        </p:txBody>
      </p:sp>
      <p:pic>
        <p:nvPicPr>
          <p:cNvPr id="10" name="Picture 9">
            <a:extLst>
              <a:ext uri="{FF2B5EF4-FFF2-40B4-BE49-F238E27FC236}">
                <a16:creationId xmlns:a16="http://schemas.microsoft.com/office/drawing/2014/main" xmlns=""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D41DF9-D44A-4B15-B8C1-106BC5BA68F2}"/>
              </a:ext>
            </a:extLst>
          </p:cNvPr>
          <p:cNvSpPr>
            <a:spLocks noGrp="1"/>
          </p:cNvSpPr>
          <p:nvPr>
            <p:ph type="title"/>
          </p:nvPr>
        </p:nvSpPr>
        <p:spPr>
          <a:xfrm>
            <a:off x="455612" y="304800"/>
            <a:ext cx="4875174" cy="6858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xmlns="" id="{3C1D7C8B-0AAE-43D7-B320-6DA666D2B8D8}"/>
              </a:ext>
            </a:extLst>
          </p:cNvPr>
          <p:cNvSpPr>
            <a:spLocks noGrp="1"/>
          </p:cNvSpPr>
          <p:nvPr>
            <p:ph type="body" sz="half" idx="2"/>
          </p:nvPr>
        </p:nvSpPr>
        <p:spPr>
          <a:xfrm>
            <a:off x="6780212" y="1828800"/>
            <a:ext cx="5048592" cy="3810000"/>
          </a:xfrm>
        </p:spPr>
        <p:txBody>
          <a:bodyPr>
            <a:normAutofit/>
          </a:bodyPr>
          <a:lstStyle/>
          <a:p>
            <a:r>
              <a:rPr lang="en-US" sz="2000" dirty="0"/>
              <a:t>I used the heatmap on the encoded dataset to see the correlation details between the columns.</a:t>
            </a:r>
          </a:p>
          <a:p>
            <a:r>
              <a:rPr lang="en-US" sz="2000" dirty="0"/>
              <a:t>Even on the Jupyter Notebook the picture was too tiny however seeing the color combinations I was able to figure out that there is no multi collinearity concern between the columns.</a:t>
            </a:r>
            <a:endParaRPr lang="en-IN" sz="2000" dirty="0"/>
          </a:p>
        </p:txBody>
      </p:sp>
      <p:pic>
        <p:nvPicPr>
          <p:cNvPr id="14" name="Picture 13">
            <a:extLst>
              <a:ext uri="{FF2B5EF4-FFF2-40B4-BE49-F238E27FC236}">
                <a16:creationId xmlns:a16="http://schemas.microsoft.com/office/drawing/2014/main" xmlns="" id="{7D9B9CEC-6050-4A9B-B32E-AAABF88029A2}"/>
              </a:ext>
            </a:extLst>
          </p:cNvPr>
          <p:cNvPicPr>
            <a:picLocks noChangeAspect="1"/>
          </p:cNvPicPr>
          <p:nvPr/>
        </p:nvPicPr>
        <p:blipFill>
          <a:blip r:embed="rId2"/>
          <a:stretch>
            <a:fillRect/>
          </a:stretch>
        </p:blipFill>
        <p:spPr>
          <a:xfrm>
            <a:off x="490344" y="1752600"/>
            <a:ext cx="5614453" cy="3594100"/>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5B0C92-CEE9-445B-B7AF-14ABD72899BE}"/>
              </a:ext>
            </a:extLst>
          </p:cNvPr>
          <p:cNvSpPr>
            <a:spLocks noGrp="1"/>
          </p:cNvSpPr>
          <p:nvPr>
            <p:ph type="title"/>
          </p:nvPr>
        </p:nvSpPr>
        <p:spPr>
          <a:xfrm>
            <a:off x="227012" y="76200"/>
            <a:ext cx="5027574" cy="1143000"/>
          </a:xfrm>
        </p:spPr>
        <p:txBody>
          <a:bodyPr>
            <a:normAutofit fontScale="90000"/>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xmlns=""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689" r="24689"/>
          <a:stretch>
            <a:fillRect/>
          </a:stretch>
        </p:blipFill>
        <p:spPr>
          <a:xfrm>
            <a:off x="1446212" y="1295400"/>
            <a:ext cx="3733800" cy="5335389"/>
          </a:xfrm>
        </p:spPr>
      </p:pic>
      <p:sp>
        <p:nvSpPr>
          <p:cNvPr id="4" name="Text Placeholder 3">
            <a:extLst>
              <a:ext uri="{FF2B5EF4-FFF2-40B4-BE49-F238E27FC236}">
                <a16:creationId xmlns:a16="http://schemas.microsoft.com/office/drawing/2014/main" xmlns="" id="{DA5B6A15-9464-4683-8657-EAB5A462CF74}"/>
              </a:ext>
            </a:extLst>
          </p:cNvPr>
          <p:cNvSpPr>
            <a:spLocks noGrp="1"/>
          </p:cNvSpPr>
          <p:nvPr>
            <p:ph type="body" sz="half" idx="2"/>
          </p:nvPr>
        </p:nvSpPr>
        <p:spPr>
          <a:xfrm>
            <a:off x="6856412" y="10668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104006" y="1219200"/>
            <a:ext cx="8944211" cy="4195481"/>
          </a:xfrm>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09930CF6-587B-41BD-8450-4E5497D36971}"/>
              </a:ext>
            </a:extLst>
          </p:cNvPr>
          <p:cNvSpPr>
            <a:spLocks noGrp="1"/>
          </p:cNvSpPr>
          <p:nvPr>
            <p:ph type="title"/>
          </p:nvPr>
        </p:nvSpPr>
        <p:spPr>
          <a:xfrm>
            <a:off x="227012" y="152400"/>
            <a:ext cx="2880018" cy="457200"/>
          </a:xfrm>
        </p:spPr>
        <p:txBody>
          <a:bodyPr/>
          <a:lstStyle/>
          <a:p>
            <a:r>
              <a:rPr lang="en-IN" dirty="0"/>
              <a:t>1. Amazon.com</a:t>
            </a:r>
          </a:p>
        </p:txBody>
      </p:sp>
      <p:sp>
        <p:nvSpPr>
          <p:cNvPr id="22" name="Content Placeholder 21">
            <a:extLst>
              <a:ext uri="{FF2B5EF4-FFF2-40B4-BE49-F238E27FC236}">
                <a16:creationId xmlns:a16="http://schemas.microsoft.com/office/drawing/2014/main" xmlns=""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xmlns=""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xmlns="" id="{B222A28E-4A68-42D0-97D8-4BBA0DBA0BC4}"/>
              </a:ext>
            </a:extLst>
          </p:cNvPr>
          <p:cNvPicPr>
            <a:picLocks noChangeAspect="1"/>
          </p:cNvPicPr>
          <p:nvPr/>
        </p:nvPicPr>
        <p:blipFill>
          <a:blip r:embed="rId2"/>
          <a:stretch>
            <a:fillRect/>
          </a:stretch>
        </p:blipFill>
        <p:spPr>
          <a:xfrm>
            <a:off x="760412" y="35814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A0F52-4B40-499C-8C85-34E9F3B8FFAA}"/>
              </a:ext>
            </a:extLst>
          </p:cNvPr>
          <p:cNvSpPr>
            <a:spLocks noGrp="1"/>
          </p:cNvSpPr>
          <p:nvPr>
            <p:ph type="title"/>
          </p:nvPr>
        </p:nvSpPr>
        <p:spPr>
          <a:xfrm>
            <a:off x="303212" y="381000"/>
            <a:ext cx="3032418" cy="381000"/>
          </a:xfrm>
        </p:spPr>
        <p:txBody>
          <a:bodyPr/>
          <a:lstStyle/>
          <a:p>
            <a:r>
              <a:rPr lang="en-IN" dirty="0"/>
              <a:t>2. Flipkart.com</a:t>
            </a:r>
          </a:p>
        </p:txBody>
      </p:sp>
      <p:sp>
        <p:nvSpPr>
          <p:cNvPr id="3" name="Content Placeholder 2">
            <a:extLst>
              <a:ext uri="{FF2B5EF4-FFF2-40B4-BE49-F238E27FC236}">
                <a16:creationId xmlns:a16="http://schemas.microsoft.com/office/drawing/2014/main" xmlns=""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xmlns=""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E6F98549-DA67-4BFD-BDED-19B5A470A70A}"/>
              </a:ext>
            </a:extLst>
          </p:cNvPr>
          <p:cNvPicPr>
            <a:picLocks noChangeAspect="1"/>
          </p:cNvPicPr>
          <p:nvPr/>
        </p:nvPicPr>
        <p:blipFill>
          <a:blip r:embed="rId2"/>
          <a:stretch>
            <a:fillRect/>
          </a:stretch>
        </p:blipFill>
        <p:spPr>
          <a:xfrm>
            <a:off x="926113" y="3505200"/>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63FB6-C4B8-45DE-805B-D07C4F459899}"/>
              </a:ext>
            </a:extLst>
          </p:cNvPr>
          <p:cNvSpPr>
            <a:spLocks noGrp="1"/>
          </p:cNvSpPr>
          <p:nvPr>
            <p:ph type="title"/>
          </p:nvPr>
        </p:nvSpPr>
        <p:spPr>
          <a:xfrm>
            <a:off x="379412" y="304800"/>
            <a:ext cx="3108618" cy="457200"/>
          </a:xfrm>
        </p:spPr>
        <p:txBody>
          <a:bodyPr/>
          <a:lstStyle/>
          <a:p>
            <a:r>
              <a:rPr lang="en-IN" dirty="0"/>
              <a:t>3. Myntra.com</a:t>
            </a:r>
          </a:p>
        </p:txBody>
      </p:sp>
      <p:sp>
        <p:nvSpPr>
          <p:cNvPr id="3" name="Content Placeholder 2">
            <a:extLst>
              <a:ext uri="{FF2B5EF4-FFF2-40B4-BE49-F238E27FC236}">
                <a16:creationId xmlns:a16="http://schemas.microsoft.com/office/drawing/2014/main" xmlns=""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xmlns=""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258A7CCD-6DA6-42E8-B8A5-4BD399EB6F99}"/>
              </a:ext>
            </a:extLst>
          </p:cNvPr>
          <p:cNvPicPr>
            <a:picLocks noChangeAspect="1"/>
          </p:cNvPicPr>
          <p:nvPr/>
        </p:nvPicPr>
        <p:blipFill>
          <a:blip r:embed="rId2"/>
          <a:stretch>
            <a:fillRect/>
          </a:stretch>
        </p:blipFill>
        <p:spPr>
          <a:xfrm>
            <a:off x="455612" y="2971800"/>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6C8859-43E8-4BFE-98AC-497BD3FA0EBD}"/>
              </a:ext>
            </a:extLst>
          </p:cNvPr>
          <p:cNvSpPr>
            <a:spLocks noGrp="1"/>
          </p:cNvSpPr>
          <p:nvPr>
            <p:ph type="title"/>
          </p:nvPr>
        </p:nvSpPr>
        <p:spPr>
          <a:xfrm>
            <a:off x="303212" y="304800"/>
            <a:ext cx="2714378" cy="533400"/>
          </a:xfrm>
        </p:spPr>
        <p:txBody>
          <a:bodyPr/>
          <a:lstStyle/>
          <a:p>
            <a:r>
              <a:rPr lang="en-IN" dirty="0"/>
              <a:t>4. Paytm.com</a:t>
            </a:r>
          </a:p>
        </p:txBody>
      </p:sp>
      <p:sp>
        <p:nvSpPr>
          <p:cNvPr id="3" name="Content Placeholder 2">
            <a:extLst>
              <a:ext uri="{FF2B5EF4-FFF2-40B4-BE49-F238E27FC236}">
                <a16:creationId xmlns:a16="http://schemas.microsoft.com/office/drawing/2014/main" xmlns=""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xmlns=""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4DFF0B1F-CAD0-439C-8F0F-DDFE7199868A}"/>
              </a:ext>
            </a:extLst>
          </p:cNvPr>
          <p:cNvPicPr>
            <a:picLocks noChangeAspect="1"/>
          </p:cNvPicPr>
          <p:nvPr/>
        </p:nvPicPr>
        <p:blipFill>
          <a:blip r:embed="rId2"/>
          <a:stretch>
            <a:fillRect/>
          </a:stretch>
        </p:blipFill>
        <p:spPr>
          <a:xfrm>
            <a:off x="989012" y="3681813"/>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EDA301-7142-4E2D-9760-0621AD3FBE12}"/>
              </a:ext>
            </a:extLst>
          </p:cNvPr>
          <p:cNvSpPr>
            <a:spLocks noGrp="1"/>
          </p:cNvSpPr>
          <p:nvPr>
            <p:ph type="title"/>
          </p:nvPr>
        </p:nvSpPr>
        <p:spPr>
          <a:xfrm>
            <a:off x="227012" y="228600"/>
            <a:ext cx="2803818" cy="533400"/>
          </a:xfrm>
        </p:spPr>
        <p:txBody>
          <a:bodyPr/>
          <a:lstStyle/>
          <a:p>
            <a:r>
              <a:rPr lang="en-IN" dirty="0"/>
              <a:t>5. Snapdeal.com</a:t>
            </a:r>
          </a:p>
        </p:txBody>
      </p:sp>
      <p:sp>
        <p:nvSpPr>
          <p:cNvPr id="3" name="Content Placeholder 2">
            <a:extLst>
              <a:ext uri="{FF2B5EF4-FFF2-40B4-BE49-F238E27FC236}">
                <a16:creationId xmlns:a16="http://schemas.microsoft.com/office/drawing/2014/main" xmlns=""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xmlns=""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A2DB3459-6753-4364-B605-B2B311E41B45}"/>
              </a:ext>
            </a:extLst>
          </p:cNvPr>
          <p:cNvPicPr>
            <a:picLocks noChangeAspect="1"/>
          </p:cNvPicPr>
          <p:nvPr/>
        </p:nvPicPr>
        <p:blipFill>
          <a:blip r:embed="rId2"/>
          <a:stretch>
            <a:fillRect/>
          </a:stretch>
        </p:blipFill>
        <p:spPr>
          <a:xfrm>
            <a:off x="989012" y="35814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1981200"/>
            <a:ext cx="9751060" cy="4267200"/>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9722"/>
          <a:stretch/>
        </p:blipFill>
        <p:spPr>
          <a:xfrm>
            <a:off x="2284412" y="1143000"/>
            <a:ext cx="7315200" cy="4953000"/>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1828800"/>
            <a:ext cx="9751060" cy="4267200"/>
          </a:xfrm>
        </p:spPr>
        <p:txBody>
          <a:bodyPr>
            <a:normAutofit fontScale="92500" lnSpcReduction="2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xmlns=""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xmlns="" id="{0EBF189C-950B-4A75-95EF-4B52A041292F}"/>
              </a:ext>
            </a:extLst>
          </p:cNvPr>
          <p:cNvSpPr>
            <a:spLocks noGrp="1"/>
          </p:cNvSpPr>
          <p:nvPr>
            <p:ph idx="1"/>
          </p:nvPr>
        </p:nvSpPr>
        <p:spPr/>
        <p:txBody>
          <a:bodyPr>
            <a:normAutofit lnSpcReduction="10000"/>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299</TotalTime>
  <Words>1880</Words>
  <Application>Microsoft Office PowerPoint</Application>
  <PresentationFormat>Custom</PresentationFormat>
  <Paragraphs>191</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Cambria</vt:lpstr>
      <vt:lpstr>Century Gothic</vt:lpstr>
      <vt:lpstr>Constantia</vt:lpstr>
      <vt:lpstr>Constantia (Body)</vt:lpstr>
      <vt:lpstr>Wingdings</vt:lpstr>
      <vt:lpstr>Wingdings 3</vt:lpstr>
      <vt:lpstr>Ion</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HP-PC</cp:lastModifiedBy>
  <cp:revision>36</cp:revision>
  <dcterms:created xsi:type="dcterms:W3CDTF">2021-09-16T06:05:54Z</dcterms:created>
  <dcterms:modified xsi:type="dcterms:W3CDTF">2021-12-13T05:20:01Z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